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4" r:id="rId1"/>
  </p:sldMasterIdLst>
  <p:notesMasterIdLst>
    <p:notesMasterId r:id="rId15"/>
  </p:notesMasterIdLst>
  <p:handoutMasterIdLst>
    <p:handoutMasterId r:id="rId16"/>
  </p:handoutMasterIdLst>
  <p:sldIdLst>
    <p:sldId id="257" r:id="rId2"/>
    <p:sldId id="268" r:id="rId3"/>
    <p:sldId id="269" r:id="rId4"/>
    <p:sldId id="271" r:id="rId5"/>
    <p:sldId id="278" r:id="rId6"/>
    <p:sldId id="274" r:id="rId7"/>
    <p:sldId id="276" r:id="rId8"/>
    <p:sldId id="280" r:id="rId9"/>
    <p:sldId id="281" r:id="rId10"/>
    <p:sldId id="267" r:id="rId11"/>
    <p:sldId id="282" r:id="rId12"/>
    <p:sldId id="283" r:id="rId13"/>
    <p:sldId id="284" r:id="rId14"/>
  </p:sldIdLst>
  <p:sldSz cx="12188825" cy="6858000"/>
  <p:notesSz cx="6858000" cy="9144000"/>
  <p:defaultTextStyle>
    <a:defPPr rtl="0">
      <a:defRPr lang="ru-RU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945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192">
          <p15:clr>
            <a:srgbClr val="A4A3A4"/>
          </p15:clr>
        </p15:guide>
        <p15:guide id="5" orient="horz" pos="1072">
          <p15:clr>
            <a:srgbClr val="A4A3A4"/>
          </p15:clr>
        </p15:guide>
        <p15:guide id="6" pos="3839">
          <p15:clr>
            <a:srgbClr val="A4A3A4"/>
          </p15:clr>
        </p15:guide>
        <p15:guide id="7" pos="704">
          <p15:clr>
            <a:srgbClr val="A4A3A4"/>
          </p15:clr>
        </p15:guide>
        <p15:guide id="8" pos="71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BDBED569-4797-4DF1-A0F4-6AAB3CD982D8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182" autoAdjust="0"/>
  </p:normalViewPr>
  <p:slideViewPr>
    <p:cSldViewPr showGuides="1">
      <p:cViewPr varScale="1">
        <p:scale>
          <a:sx n="69" d="100"/>
          <a:sy n="69" d="100"/>
        </p:scale>
        <p:origin x="-738" y="-108"/>
      </p:cViewPr>
      <p:guideLst>
        <p:guide orient="horz" pos="2160"/>
        <p:guide orient="horz" pos="945"/>
        <p:guide orient="horz" pos="3888"/>
        <p:guide orient="horz" pos="192"/>
        <p:guide orient="horz" pos="1072"/>
        <p:guide pos="3839"/>
        <p:guide pos="704"/>
        <p:guide pos="7102"/>
      </p:guideLst>
    </p:cSldViewPr>
  </p:slideViewPr>
  <p:outlineViewPr>
    <p:cViewPr>
      <p:scale>
        <a:sx n="33" d="100"/>
        <a:sy n="33" d="100"/>
      </p:scale>
      <p:origin x="0" y="-2886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054" y="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60E0B11-E3A0-4304-A4EC-A3766DD0642F}" type="datetime1">
              <a:rPr lang="ru-RU" smtClean="0">
                <a:solidFill>
                  <a:schemeClr val="tx2"/>
                </a:solidFill>
              </a:rPr>
              <a:pPr rtl="0"/>
              <a:t>25.02.2021</a:t>
            </a:fld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FD77566-CD65-4859-9FA1-43956DC85B8C}" type="slidenum">
              <a:rPr lang="ru-RU" smtClean="0">
                <a:solidFill>
                  <a:schemeClr val="tx2"/>
                </a:solidFill>
              </a:rPr>
              <a:pPr rtl="0"/>
              <a:t>‹#›</a:t>
            </a:fld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87983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rtl="0"/>
            <a:fld id="{CF462843-E7CE-401F-9168-3C20624DE446}" type="datetime1">
              <a:rPr lang="ru-RU" smtClean="0"/>
              <a:pPr rtl="0"/>
              <a:t>25.02.2021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rtl="0"/>
            <a:fld id="{B8796F01-7154-41E0-B48B-A6921757531A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40775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8796F01-7154-41E0-B48B-A6921757531A}" type="slidenum">
              <a:rPr lang="ru-RU" smtClean="0"/>
              <a:pPr rtl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07705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796F01-7154-41E0-B48B-A6921757531A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277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796F01-7154-41E0-B48B-A6921757531A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5175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295" y="329185"/>
            <a:ext cx="11373111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7983" y="434162"/>
            <a:ext cx="11072861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62917" y="1820206"/>
            <a:ext cx="10360501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962917" y="3685032"/>
            <a:ext cx="10360501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rtl="0"/>
            <a:fld id="{8E0C574C-536D-4DE3-BD10-3D2A199E5CD9}" type="datetime1">
              <a:rPr lang="ru-RU" smtClean="0"/>
              <a:pPr rtl="0"/>
              <a:t>25.02.2021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rtl="0"/>
            <a:r>
              <a:rPr lang="ru-RU" smtClean="0"/>
              <a:t>Добавить нижний колонтитул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rtl="0"/>
            <a:fld id="{EB37DED6-D4C7-42EE-AB49-D2E39E64FDE4}" type="slidenum">
              <a:rPr lang="ru-RU" smtClean="0"/>
              <a:pPr rtl="0"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386" y="4983480"/>
            <a:ext cx="10908998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0386" y="530352"/>
            <a:ext cx="10908998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rtl="0"/>
            <a:fld id="{0583F760-6652-4256-908E-C00B0CA440FC}" type="datetime1">
              <a:rPr lang="ru-RU" smtClean="0"/>
              <a:pPr rtl="0"/>
              <a:t>25.02.2021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rtl="0"/>
            <a:r>
              <a:rPr lang="ru-RU" smtClean="0"/>
              <a:t>Добавить нижний колонтитул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rtl="0"/>
            <a:fld id="{591C5AD9-787D-40FA-8A4D-16A055B9AF81}" type="slidenum">
              <a:rPr lang="ru-RU" smtClean="0"/>
              <a:pPr rtl="0"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6898" y="533405"/>
            <a:ext cx="2640912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1015" y="533403"/>
            <a:ext cx="7922736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rtl="0"/>
            <a:fld id="{AC5FD70F-EF10-4D53-B267-3A19CB626907}" type="datetime1">
              <a:rPr lang="ru-RU" smtClean="0"/>
              <a:pPr rtl="0"/>
              <a:t>25.02.2021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rtl="0"/>
            <a:r>
              <a:rPr lang="ru-RU" smtClean="0"/>
              <a:t>Добавить нижний колонтитул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rtl="0"/>
            <a:fld id="{591C5AD9-787D-40FA-8A4D-16A055B9AF81}" type="slidenum">
              <a:rPr lang="ru-RU" smtClean="0"/>
              <a:pPr rtl="0"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386" y="4983480"/>
            <a:ext cx="10908998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0386" y="530352"/>
            <a:ext cx="10908998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rtl="0"/>
            <a:fld id="{0D389DF3-AFCA-401A-984F-C85AC9C8F5C0}" type="datetime1">
              <a:rPr lang="ru-RU" smtClean="0"/>
              <a:pPr rtl="0"/>
              <a:t>25.02.2021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rtl="0"/>
            <a:r>
              <a:rPr lang="ru-RU" smtClean="0"/>
              <a:t>Добавить нижний колонтитул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rtl="0"/>
            <a:fld id="{DA60BA0E-20D0-4E7C-B286-26C960A6788F}" type="slidenum">
              <a:rPr lang="ru-RU" smtClean="0"/>
              <a:pPr rtl="0"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406295" y="329185"/>
            <a:ext cx="11373111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7983" y="434163"/>
            <a:ext cx="11072861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296" y="4928616"/>
            <a:ext cx="10908998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4296" y="5624484"/>
            <a:ext cx="10908998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rtl="0"/>
            <a:fld id="{C42088DB-569F-4C5D-B4BF-8D34D68A7393}" type="datetime1">
              <a:rPr lang="ru-RU" smtClean="0"/>
              <a:pPr rtl="0"/>
              <a:t>25.02.2021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rtl="0"/>
            <a:r>
              <a:rPr lang="ru-RU" smtClean="0"/>
              <a:t>Добавить нижний колонтитул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rtl="0"/>
            <a:fld id="{EB37DED6-D4C7-42EE-AB49-D2E39E64FDE4}" type="slidenum">
              <a:rPr lang="ru-RU" smtClean="0"/>
              <a:pPr rtl="0"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624" y="530352"/>
            <a:ext cx="5241195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338829" y="530352"/>
            <a:ext cx="5241195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rtl="0"/>
            <a:fld id="{F6D495BF-7993-49D5-8C3E-E750B6467882}" type="datetime1">
              <a:rPr lang="ru-RU" smtClean="0"/>
              <a:pPr rtl="0"/>
              <a:t>25.02.2021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rtl="0"/>
            <a:r>
              <a:rPr lang="ru-RU" smtClean="0"/>
              <a:t>Добавить нижний колонтитул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rtl="0"/>
            <a:fld id="{EB37DED6-D4C7-42EE-AB49-D2E39E64FDE4}" type="slidenum">
              <a:rPr lang="ru-RU" smtClean="0"/>
              <a:pPr rtl="0"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386" y="4983480"/>
            <a:ext cx="10908998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9421" y="579438"/>
            <a:ext cx="5241195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01277" y="579438"/>
            <a:ext cx="5241195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809421" y="1447800"/>
            <a:ext cx="5241195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01277" y="1447800"/>
            <a:ext cx="5241195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rtl="0"/>
            <a:fld id="{8D18B9A3-DD14-42AB-A2E2-59C6467DA4D2}" type="datetime1">
              <a:rPr lang="ru-RU" smtClean="0"/>
              <a:pPr rtl="0"/>
              <a:t>25.02.2021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rtl="0"/>
            <a:r>
              <a:rPr lang="ru-RU" smtClean="0"/>
              <a:t>Добавить нижний колонтитул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rtl="0"/>
            <a:fld id="{EB37DED6-D4C7-42EE-AB49-D2E39E64FDE4}" type="slidenum">
              <a:rPr lang="ru-RU" smtClean="0"/>
              <a:pPr rtl="0"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rtl="0"/>
            <a:fld id="{D9D01B28-59BC-492B-AE61-0E70B4C0C9C4}" type="datetime1">
              <a:rPr lang="ru-RU" smtClean="0"/>
              <a:pPr rtl="0"/>
              <a:t>25.02.2021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rtl="0"/>
            <a:r>
              <a:rPr lang="ru-RU" smtClean="0"/>
              <a:t>Добавить нижний колонтитул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rtl="0"/>
            <a:fld id="{EB37DED6-D4C7-42EE-AB49-D2E39E64FDE4}" type="slidenum">
              <a:rPr lang="ru-RU" smtClean="0"/>
              <a:pPr rtl="0"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295" y="329185"/>
            <a:ext cx="11373111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rtl="0"/>
            <a:fld id="{977F12C3-8F71-435E-8B81-53CF2652410C}" type="datetime1">
              <a:rPr lang="ru-RU" smtClean="0"/>
              <a:pPr rtl="0"/>
              <a:t>25.02.2021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rtl="0"/>
            <a:r>
              <a:rPr lang="ru-RU" smtClean="0"/>
              <a:t>Добавить нижний колонтитул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rtl="0"/>
            <a:fld id="{EB37DED6-D4C7-42EE-AB49-D2E39E64FDE4}" type="slidenum">
              <a:rPr lang="ru-RU" smtClean="0"/>
              <a:pPr rtl="0"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3122" y="533400"/>
            <a:ext cx="3961368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383206" y="1447802"/>
            <a:ext cx="3961368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014899" y="930144"/>
            <a:ext cx="6166606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rtl="0"/>
            <a:fld id="{2162328C-59BB-4D16-9D0C-F57142FCB39B}" type="datetime1">
              <a:rPr lang="ru-RU" smtClean="0"/>
              <a:pPr rtl="0"/>
              <a:t>25.02.2021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rtl="0"/>
            <a:r>
              <a:rPr lang="ru-RU" smtClean="0"/>
              <a:t>Добавить нижний колонтитул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rtl="0"/>
            <a:fld id="{2DFBB78A-01B4-41F2-96B0-677A4A282832}" type="slidenum">
              <a:rPr lang="ru-RU" smtClean="0"/>
              <a:pPr rtl="0"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295" y="329185"/>
            <a:ext cx="11373111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8532178" y="434162"/>
            <a:ext cx="3098666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441" y="5012056"/>
            <a:ext cx="10969943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8614705" y="533400"/>
            <a:ext cx="2986262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rtl="0"/>
            <a:fld id="{19D9CB10-B8B2-4E9D-B62A-BC67BE73F234}" type="datetime1">
              <a:rPr lang="ru-RU" smtClean="0"/>
              <a:pPr rtl="0"/>
              <a:t>25.02.2021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rtl="0"/>
            <a:r>
              <a:rPr lang="ru-RU" smtClean="0"/>
              <a:t>Добавить нижний колонтитул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rtl="0"/>
            <a:fld id="{2DFBB78A-01B4-41F2-96B0-677A4A282832}" type="slidenum">
              <a:rPr lang="ru-RU" smtClean="0"/>
              <a:pPr rtl="0"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61827" y="435768"/>
            <a:ext cx="7898359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295" y="329185"/>
            <a:ext cx="11373111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7983" y="434162"/>
            <a:ext cx="11072861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70386" y="4985590"/>
            <a:ext cx="10908998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70386" y="530352"/>
            <a:ext cx="10908998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5033793" y="6111876"/>
            <a:ext cx="3047206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rtl="0"/>
            <a:fld id="{9E55EFC2-A67F-4B8E-96D0-44B98048C5F9}" type="datetime1">
              <a:rPr lang="ru-RU" smtClean="0"/>
              <a:pPr rtl="0"/>
              <a:t>25.02.2021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8080999" y="6111876"/>
            <a:ext cx="3047206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rtl="0"/>
            <a:r>
              <a:rPr lang="ru-RU" smtClean="0"/>
              <a:t>Добавить нижний колонтитул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1128205" y="6111876"/>
            <a:ext cx="6094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rtl="0"/>
            <a:fld id="{EB37DED6-D4C7-42EE-AB49-D2E39E64FDE4}" type="slidenum">
              <a:rPr lang="ru-RU" smtClean="0"/>
              <a:pPr rtl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0%D0%BD%D0%B3%D0%BB%D0%B8%D0%B9%D1%81%D0%BA%D0%B8%D0%B9_%D1%8F%D0%B7%D1%8B%D0%BA" TargetMode="External"/><Relationship Id="rId7" Type="http://schemas.openxmlformats.org/officeDocument/2006/relationships/hyperlink" Target="https://ru.wikipedia.org/wiki/%D0%A4%D0%BB%D0%B5%D1%88%D0%BC%D0%BE%D0%B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1%D0%BE%D1%86%D0%B8%D0%B0%D0%BB%D1%8C%D0%BD%D0%B0%D1%8F_%D1%81%D0%B5%D1%82%D1%8C_(%D0%98%D0%BD%D1%82%D0%B5%D1%80%D0%BD%D0%B5%D1%82)" TargetMode="External"/><Relationship Id="rId5" Type="http://schemas.openxmlformats.org/officeDocument/2006/relationships/hyperlink" Target="https://ru.wikipedia.org/wiki/%D0%9E%D0%B1%D1%89%D0%B5%D1%81%D1%82%D0%B2%D0%B5%D0%BD%D0%BD%D0%BE%D0%B5_%D0%B4%D0%B2%D0%B8%D0%B6%D0%B5%D0%BD%D0%B8%D0%B5" TargetMode="External"/><Relationship Id="rId4" Type="http://schemas.openxmlformats.org/officeDocument/2006/relationships/hyperlink" Target="https://ru.wikipedia.org/wiki/%D0%A5%D0%BE%D0%B1%D0%B1%D0%B8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7828" y="3140968"/>
            <a:ext cx="10801200" cy="3240360"/>
          </a:xfrm>
        </p:spPr>
        <p:txBody>
          <a:bodyPr rtlCol="0">
            <a:no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«</a:t>
            </a:r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Буккроссинг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шагает по планете, 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участвуют </a:t>
            </a:r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и взрослые и дети!"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1764" y="4869160"/>
            <a:ext cx="8208912" cy="1244600"/>
          </a:xfrm>
        </p:spPr>
        <p:txBody>
          <a:bodyPr rtlCol="0">
            <a:normAutofit/>
          </a:bodyPr>
          <a:lstStyle/>
          <a:p>
            <a:pPr algn="r" rtl="0"/>
            <a:endParaRPr lang="ru-RU" dirty="0" smtClean="0"/>
          </a:p>
          <a:p>
            <a:pPr algn="r" rtl="0"/>
            <a:endParaRPr lang="ru-RU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77988" y="260648"/>
            <a:ext cx="7560840" cy="494460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168988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7309" y="260648"/>
            <a:ext cx="10157354" cy="2016224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i="1" dirty="0" err="1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Буккросинг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– это здорово! Станьте и вы участником всемирного забавного и познавательного </a:t>
            </a:r>
            <a:r>
              <a:rPr lang="ru-RU" sz="2800" i="1" dirty="0" err="1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флэшмоба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 «Разносите»  по миру свои любимые книги, и   они обязательно найдут своего читателя</a:t>
            </a: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3812" y="2276872"/>
            <a:ext cx="10580851" cy="410445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ru-RU" sz="26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    Мы</a:t>
            </a:r>
            <a:r>
              <a:rPr lang="ru-RU" sz="26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 обращаемся к </a:t>
            </a:r>
            <a:r>
              <a:rPr lang="ru-RU" sz="26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Вам,</a:t>
            </a:r>
            <a:r>
              <a:rPr lang="ru-RU" sz="26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 «сеять разумное, доброе, вечное</a:t>
            </a:r>
            <a:r>
              <a:rPr lang="ru-RU" sz="26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». </a:t>
            </a:r>
            <a:r>
              <a:rPr lang="ru-RU" sz="26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Всем это понравится. Люди вспомнят, что такое читать книгу</a:t>
            </a:r>
            <a:r>
              <a:rPr lang="ru-RU" sz="26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! И дети полюбят книги! </a:t>
            </a:r>
            <a:r>
              <a:rPr lang="ru-RU" sz="26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Ведь книга – друг человека. И все вместе мы занимаемся важнейшим делом: возрождаем любовь к книге, а, следовательно, и к чтению! А начитанный </a:t>
            </a:r>
            <a:r>
              <a:rPr lang="ru-RU" sz="26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человек </a:t>
            </a:r>
            <a:r>
              <a:rPr lang="ru-RU" sz="26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– человек прежде всего – грамотный</a:t>
            </a:r>
            <a:r>
              <a:rPr lang="ru-RU" sz="26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!</a:t>
            </a:r>
            <a:r>
              <a:rPr lang="ru-RU" sz="2600" dirty="0" smtClean="0"/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Мы надеемся, что сможем передать нашим детям мир, где они будут читать, и им будут читать, где они будут воображать и понимать. Детское чтение нуждается в поддержке. А кто, как не родители должны этим заниматься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06120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386" y="332656"/>
            <a:ext cx="10908998" cy="115212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Звёздочки\Desktop\Неделя книги\SDC1300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446340" y="332656"/>
            <a:ext cx="4392488" cy="302603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027" name="Picture 3" descr="C:\Users\Звёздочки\Desktop\Неделя книги\IMG_4969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05780" y="332656"/>
            <a:ext cx="4608512" cy="307234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028" name="Picture 4" descr="C:\Users\Звёздочки\Desktop\Неделя книги\DSC_9846-tn2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782044" y="3645024"/>
            <a:ext cx="4486257" cy="28649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029" name="Picture 5" descr="C:\Users\Звёздочки\Desktop\Неделя книги\bookcrossing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7750596" y="3573016"/>
            <a:ext cx="4032448" cy="293521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386" y="692696"/>
            <a:ext cx="10908998" cy="648072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Буккроссинг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нашем г.Сосновоборске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Звёздочки\Desktop\Неделя книги\67_ful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070076" y="1628800"/>
            <a:ext cx="6281738" cy="41878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386" y="404664"/>
            <a:ext cx="10908998" cy="792088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Буккроссинг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нашей группе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Звёздочки\Desktop\IMG_20210225_07085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94212" y="1340768"/>
            <a:ext cx="3240881" cy="43211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\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765820" y="1124744"/>
            <a:ext cx="10508843" cy="5047456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настоящее время, в век технического совершенства информации, интерес к книге ослабевает, и статус чтения стал довольно низок. Чтобы решить эту проблему, необходимо повысить интерес подрастающего поколения к чтению, к книге. Если в семье любят и много читают, то и ребёнок будет подражать образу жизни своей семьи. Задача взрослых – приобщить детей к чтению, привить любовь и уважение к книге.</a:t>
            </a:r>
          </a:p>
          <a:p>
            <a:pPr algn="just">
              <a:lnSpc>
                <a:spcPct val="100000"/>
              </a:lnSpc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Мы решили использовать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буккроссинг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 как новую (для дошкольников) форму приобщения детей и родителей к источнику знаний – книге.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01221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3852" y="332656"/>
            <a:ext cx="10157354" cy="1296144"/>
          </a:xfrm>
        </p:spPr>
        <p:txBody>
          <a:bodyPr>
            <a:noAutofit/>
          </a:bodyPr>
          <a:lstStyle/>
          <a:p>
            <a:r>
              <a:rPr lang="ru-RU" sz="3200" b="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Идею </a:t>
            </a:r>
            <a:r>
              <a:rPr lang="ru-RU" sz="3200" b="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буккроссинга</a:t>
            </a:r>
            <a:r>
              <a:rPr lang="ru-RU" sz="3200" b="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предложил специалист по интернет-технологиям </a:t>
            </a:r>
            <a:r>
              <a:rPr lang="ru-RU" sz="3200" b="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Рон</a:t>
            </a:r>
            <a:r>
              <a:rPr lang="ru-RU" sz="3200" b="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dirty="0" err="1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Хорнбейкер</a:t>
            </a:r>
            <a:r>
              <a:rPr lang="ru-RU" sz="3200" b="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в марте 2001 года</a:t>
            </a:r>
            <a:endParaRPr lang="ru-RU" sz="32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98068" y="1700808"/>
            <a:ext cx="5960533" cy="4104456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3625356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1844" y="764704"/>
            <a:ext cx="10157354" cy="4680520"/>
          </a:xfrm>
        </p:spPr>
        <p:txBody>
          <a:bodyPr rtlCol="0">
            <a:normAutofit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Clr>
                <a:srgbClr val="70AD47">
                  <a:lumMod val="50000"/>
                </a:srgbClr>
              </a:buClr>
              <a:buNone/>
            </a:pPr>
            <a:r>
              <a:rPr lang="ru-RU" sz="4800" b="1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Буккро́ссинг</a:t>
            </a:r>
            <a:r>
              <a:rPr lang="ru-RU" sz="4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 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(</a:t>
            </a:r>
            <a:r>
              <a:rPr lang="ru-RU" u="sng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  <a:hlinkClick r:id="rId3" tooltip="Английский язык"/>
              </a:rPr>
              <a:t>англ.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 </a:t>
            </a:r>
            <a:r>
              <a:rPr lang="ru-RU" i="1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BookCrossing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) или </a:t>
            </a:r>
            <a:r>
              <a:rPr lang="ru-RU" sz="4000" b="1" dirty="0" err="1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книговоро́т</a:t>
            </a:r>
            <a:r>
              <a:rPr lang="ru-RU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—</a:t>
            </a:r>
            <a:r>
              <a:rPr lang="ru-RU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 </a:t>
            </a:r>
            <a:r>
              <a:rPr lang="ru-RU" sz="4000" u="sng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  <a:hlinkClick r:id="rId4" tooltip="Хобби"/>
              </a:rPr>
              <a:t>хобби</a:t>
            </a:r>
            <a:r>
              <a:rPr lang="ru-RU" sz="4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 и </a:t>
            </a:r>
            <a:r>
              <a:rPr lang="ru-RU" sz="4000" u="sng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  <a:hlinkClick r:id="rId5" tooltip="Общественное движение"/>
              </a:rPr>
              <a:t>общественное движение</a:t>
            </a:r>
            <a:r>
              <a:rPr lang="ru-RU" sz="4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, действующее по принципу </a:t>
            </a:r>
            <a:r>
              <a:rPr lang="ru-RU" sz="4000" u="sng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  <a:hlinkClick r:id="rId6" tooltip="Социальная сеть (Интернет)"/>
              </a:rPr>
              <a:t>социальных сетей</a:t>
            </a:r>
            <a:r>
              <a:rPr lang="ru-RU" sz="4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 и близкое к </a:t>
            </a:r>
            <a:r>
              <a:rPr lang="ru-RU" sz="4000" u="sng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  <a:hlinkClick r:id="rId7" tooltip="Флешмоб"/>
              </a:rPr>
              <a:t>флэш-мобу</a:t>
            </a:r>
            <a:r>
              <a:rPr lang="ru-RU" sz="40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07485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7309" y="76200"/>
            <a:ext cx="10157354" cy="832520"/>
          </a:xfrm>
        </p:spPr>
        <p:txBody>
          <a:bodyPr rtlCol="0"/>
          <a:lstStyle/>
          <a:p>
            <a:pPr algn="ctr"/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Буккроссинг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в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России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7309" y="1196752"/>
            <a:ext cx="10157354" cy="5256584"/>
          </a:xfrm>
        </p:spPr>
        <p:txBody>
          <a:bodyPr rtlCol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Буккроссинг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Россию пришёл спустя чуть больше года после своего зарождения — весной 2002 года. Участница оставила зарегистрированную на сайте движения книгу в </a:t>
            </a:r>
            <a:r>
              <a:rPr lang="ru-RU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Москве.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Распространению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буккроссинга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также способствовало создание в 2004 году в сегменте RU русскоязычного сайта, на котором можно регистрировать и отслеживать книги. При этом следует отметить, что сайт в доменной зоне RU не имеет связи с общей базой движения.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буккроссинга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России идёт по пути расширения как числа людей, вовлечённых в процесс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книгооборота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так и числа мест, где создаются места обмена книг — кафе, клубы, библиотеки.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Процент «пойманных», то есть тех книг, о нахождении которых в журналах книг оставляются новыми читателями комментарии, составляет для России примерно такой же процент, как и в других странах — 5—20 </a:t>
            </a:r>
            <a:r>
              <a:rPr lang="ru-RU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%. 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Небольшое отличие можно наблюдать в том, что в России было введено понятие «безопасная полка», когда в международном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буккроссинге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места выпуска книг не различаются, кроме таких, которые являются «представительством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буккроссинга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и называются «Официальные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буккроссинг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-зоны». Это такие места, где вам всегда помогут советом и делом. В России таких мест пока ещё немного и это связано обычно с некоммерческим подходом сотрудников и владельцев заведений, которые решают организовать у себя в заведении место для обмена книгами.</a:t>
            </a:r>
          </a:p>
          <a:p>
            <a:pPr rtl="0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3549925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7309" y="188640"/>
            <a:ext cx="10157354" cy="1284560"/>
          </a:xfrm>
        </p:spPr>
        <p:txBody>
          <a:bodyPr>
            <a:normAutofit fontScale="90000"/>
          </a:bodyPr>
          <a:lstStyle/>
          <a:p>
            <a:pPr marL="304747" lvl="0" indent="-304747">
              <a:lnSpc>
                <a:spcPct val="95000"/>
              </a:lnSpc>
              <a:spcBef>
                <a:spcPts val="1866"/>
              </a:spcBef>
            </a:pPr>
            <a:r>
              <a:rPr lang="ru-RU" sz="20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Безопасная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полка – место, где </a:t>
            </a:r>
            <a:r>
              <a:rPr lang="ru-RU" sz="2800" dirty="0" err="1">
                <a:solidFill>
                  <a:prstClr val="black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буккроссер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может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оставить книгу, не боясь, что ее испортит непогода или она по ошибке попадёт в мусорный 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ящик.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58108" y="1628800"/>
            <a:ext cx="5583767" cy="4187825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1572837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386" y="404664"/>
            <a:ext cx="10908998" cy="1080120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Разновидности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буккроссинга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:</a:t>
            </a:r>
            <a:r>
              <a:rPr lang="ru-RU" sz="28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693" y="1052736"/>
            <a:ext cx="10157354" cy="5118472"/>
          </a:xfrm>
        </p:spPr>
        <p:txBody>
          <a:bodyPr>
            <a:normAutofit fontScale="32500" lnSpcReduction="20000"/>
          </a:bodyPr>
          <a:lstStyle/>
          <a:p>
            <a:pPr marL="342900" lvl="0" indent="-342900">
              <a:lnSpc>
                <a:spcPct val="12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90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«Классический</a:t>
            </a:r>
            <a:r>
              <a:rPr lang="ru-RU" sz="9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» </a:t>
            </a:r>
            <a:r>
              <a:rPr lang="ru-RU" sz="5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(</a:t>
            </a:r>
            <a:r>
              <a:rPr lang="ru-RU" sz="5000" dirty="0">
                <a:solidFill>
                  <a:srgbClr val="222222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Член движения </a:t>
            </a:r>
            <a:r>
              <a:rPr lang="ru-RU" sz="5000" dirty="0" err="1">
                <a:solidFill>
                  <a:srgbClr val="222222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буккроссинга</a:t>
            </a:r>
            <a:r>
              <a:rPr lang="ru-RU" sz="5000" dirty="0">
                <a:solidFill>
                  <a:srgbClr val="222222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регистрируется на специальном сайте. Затем он регистрирует книги, которые готовится отпустить, создавая таким образом свою «книжную полку». При записи каждая книга получает уникальный код книги (</a:t>
            </a:r>
            <a:r>
              <a:rPr lang="ru-RU" sz="5000" dirty="0">
                <a:solidFill>
                  <a:srgbClr val="0B008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  <a:hlinkClick r:id="rId2" tooltip="Английский язык"/>
              </a:rPr>
              <a:t>англ.</a:t>
            </a:r>
            <a:r>
              <a:rPr lang="ru-RU" sz="5000" dirty="0">
                <a:solidFill>
                  <a:srgbClr val="222222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 </a:t>
            </a:r>
            <a:r>
              <a:rPr lang="ru-RU" sz="5000" i="1" dirty="0">
                <a:solidFill>
                  <a:srgbClr val="222222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BCID</a:t>
            </a:r>
            <a:r>
              <a:rPr lang="ru-RU" sz="5000" dirty="0">
                <a:solidFill>
                  <a:srgbClr val="222222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). Член движения «освобождает» книгу на сайте (то есть делает запись, где, когда (будет) освобождена книга), и «освобождает» её в действительности. Человек, нашедший («поймавший») такую книгу, войдя на сайт и введя код книги, попадает в журнал книги, делает там запись, о чём уведомляется член движения, отпустивший эту книгу).</a:t>
            </a:r>
            <a:endParaRPr lang="ru-RU" sz="5000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342900" lvl="0" indent="-342900">
              <a:lnSpc>
                <a:spcPct val="12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6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 помощью специальных мест —</a:t>
            </a:r>
            <a:r>
              <a:rPr lang="ru-RU" sz="36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 </a:t>
            </a:r>
            <a:r>
              <a:rPr lang="ru-RU" sz="9000" i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зон </a:t>
            </a:r>
            <a:r>
              <a:rPr lang="ru-RU" sz="9000" i="1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буккроссинга</a:t>
            </a:r>
            <a:r>
              <a:rPr lang="ru-RU" sz="9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 </a:t>
            </a:r>
            <a:r>
              <a:rPr lang="ru-RU" sz="5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(</a:t>
            </a:r>
            <a:r>
              <a:rPr lang="ru-RU" sz="6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полок, шкафов в помещениях, уличных библиотек, арт-объектов);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9000" i="1" dirty="0" err="1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Букрей</a:t>
            </a:r>
            <a:r>
              <a:rPr lang="ru-RU" sz="36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 </a:t>
            </a:r>
            <a:r>
              <a:rPr lang="ru-RU" sz="6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(</a:t>
            </a:r>
            <a:r>
              <a:rPr lang="ru-RU" sz="6200" u="sng" dirty="0">
                <a:solidFill>
                  <a:srgbClr val="0563C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  <a:hlinkClick r:id="rId2" tooltip="Английский язык"/>
              </a:rPr>
              <a:t>англ.</a:t>
            </a:r>
            <a:r>
              <a:rPr lang="ru-RU" sz="6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 </a:t>
            </a:r>
            <a:r>
              <a:rPr lang="ru-RU" sz="6200" i="1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bookray</a:t>
            </a:r>
            <a:r>
              <a:rPr lang="ru-RU" sz="6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) — пересылка книги по почте, по цепочке, от одного участника к следующему, часто пересекая границы стран и континентов; книга не возвращается к отпустившему её </a:t>
            </a:r>
            <a:r>
              <a:rPr lang="ru-RU" sz="62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буккроссеру</a:t>
            </a:r>
            <a:r>
              <a:rPr lang="ru-RU" sz="6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;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9800" i="1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</a:t>
            </a:r>
            <a:r>
              <a:rPr lang="ru-RU" sz="9800" i="1" dirty="0" err="1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укринг</a:t>
            </a:r>
            <a:r>
              <a:rPr lang="ru-RU" sz="6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 (</a:t>
            </a:r>
            <a:r>
              <a:rPr lang="ru-RU" sz="6200" u="sng" dirty="0">
                <a:solidFill>
                  <a:srgbClr val="0563C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  <a:hlinkClick r:id="rId2" tooltip="Английский язык"/>
              </a:rPr>
              <a:t>англ.</a:t>
            </a:r>
            <a:r>
              <a:rPr lang="ru-RU" sz="6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 </a:t>
            </a:r>
            <a:r>
              <a:rPr lang="ru-RU" sz="6200" i="1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bookring</a:t>
            </a:r>
            <a:r>
              <a:rPr lang="ru-RU" sz="6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) — единственное отличие от </a:t>
            </a:r>
            <a:r>
              <a:rPr lang="ru-RU" sz="62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букрея</a:t>
            </a:r>
            <a:r>
              <a:rPr lang="ru-RU" sz="6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 — книга должна вернуться к отпустившему её </a:t>
            </a:r>
            <a:r>
              <a:rPr lang="ru-RU" sz="62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буккроссеру</a:t>
            </a:r>
            <a:r>
              <a:rPr lang="ru-RU" sz="6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81224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7309" y="76200"/>
            <a:ext cx="10157354" cy="83252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буккроссинга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ДОО: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7309" y="908720"/>
            <a:ext cx="10157354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Мы обращаемся к Вам с просьбой принести в детский сад книги, которые Вы уже прочитали и готовы поделиться </a:t>
            </a:r>
            <a:r>
              <a:rPr lang="ru-RU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ими с другими.</a:t>
            </a:r>
          </a:p>
          <a:p>
            <a:r>
              <a:rPr lang="ru-RU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Выберите в своём книжном шкафу книгу, которую готовы «отпустить на волю»</a:t>
            </a:r>
          </a:p>
          <a:p>
            <a:r>
              <a:rPr lang="ru-RU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Принесите ее в детский сад и предупредите воспитателя. </a:t>
            </a:r>
          </a:p>
          <a:p>
            <a:r>
              <a:rPr lang="ru-RU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книгу просим вложить небольшое письмо о том, чья эта книга, кем и когда прочитана.</a:t>
            </a:r>
          </a:p>
          <a:p>
            <a:r>
              <a:rPr lang="ru-RU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 можете прийти и взять любую книгу или журнал себе, прочитать  и отдать другому человеку, или вернуть обратно.</a:t>
            </a:r>
          </a:p>
          <a:p>
            <a:r>
              <a:rPr lang="ru-RU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Взяв книгу с полки, обязательно оставьте взамен другую.</a:t>
            </a:r>
          </a:p>
          <a:p>
            <a:r>
              <a:rPr lang="ru-RU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Относиться к книгам бережно.</a:t>
            </a:r>
          </a:p>
          <a:p>
            <a:r>
              <a:rPr lang="ru-RU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Будьте готовы к тому, что расстаётесь со своей книгой навсегда,, так как Вы ее «отпускаете», а так же к тому, что какая-то, очень понравившаяся книга, останется у Вас, необходимо принести на полочку другую книгу.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5431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«Научить читать и любить книгу, приобщить к чтению на заре жизни –</a:t>
            </a:r>
            <a:b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значит открыть человеку источник, из которого он будет пить потом всю</a:t>
            </a:r>
            <a:b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жизнь».</a:t>
            </a:r>
            <a:b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 Твардовский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Мы должны читать вслух нашим детям. Читать им то, что их радует. Читать им истории, которые знаем наизусть, от которых уже устали. Говорить разными голосами героев книг, заинтересовывать их и не переставать читать только потому, что дети сами научились это делать. Чтение вслух - это момент единения, когда никто не смотрит в телефоны, когда все соблазны забыты. В этот момент ребёнок находится рядом, он впитывает и прочитанное, и чувство волшебства рядом с родными. Мы уверены, что этот опыт общения останется с ним навсегда и будет перенесён им уже в свою семью.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395</TotalTime>
  <Words>480</Words>
  <Application>Microsoft Office PowerPoint</Application>
  <PresentationFormat>Произвольный</PresentationFormat>
  <Paragraphs>36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«Буккроссинг шагает по планете, участвуют и взрослые и дети!"</vt:lpstr>
      <vt:lpstr>\</vt:lpstr>
      <vt:lpstr>Идею буккроссинга предложил специалист по интернет-технологиям Рон Хорнбейкер в марте 2001 года</vt:lpstr>
      <vt:lpstr>Слайд 4</vt:lpstr>
      <vt:lpstr>Буккроссинг в России</vt:lpstr>
      <vt:lpstr>  Безопасная полка – место, где буккроссер может оставить книгу, не боясь, что ее испортит непогода или она по ошибке попадёт в мусорный ящик.</vt:lpstr>
      <vt:lpstr>Разновидности буккроссинга: </vt:lpstr>
      <vt:lpstr>Правила буккроссинга в ДОО:</vt:lpstr>
      <vt:lpstr>«Научить читать и любить книгу, приобщить к чтению на заре жизни – значит открыть человеку источник, из которого он будет пить потом всю жизнь». А. Твардовский</vt:lpstr>
      <vt:lpstr>Буккросинг – это здорово! Станьте и вы участником всемирного забавного и познавательного флэшмоба. «Разносите»  по миру свои любимые книги, и   они обязательно найдут своего читателя.</vt:lpstr>
      <vt:lpstr>Слайд 11</vt:lpstr>
      <vt:lpstr>Буккроссинг в нашем г.Сосновоборске</vt:lpstr>
      <vt:lpstr>Буккроссинг в нашей группе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«Буккроссинг шагает по планете, Участвуют и взрослые и дети!"</dc:title>
  <dc:creator>Пользователь</dc:creator>
  <cp:lastModifiedBy>Звёздочки</cp:lastModifiedBy>
  <cp:revision>35</cp:revision>
  <dcterms:created xsi:type="dcterms:W3CDTF">2020-02-06T17:25:31Z</dcterms:created>
  <dcterms:modified xsi:type="dcterms:W3CDTF">2021-02-25T00:56:49Z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74062800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